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0"/>
  </p:notesMasterIdLst>
  <p:sldIdLst>
    <p:sldId id="256" r:id="rId2"/>
    <p:sldId id="257" r:id="rId3"/>
    <p:sldId id="265" r:id="rId4"/>
    <p:sldId id="262" r:id="rId5"/>
    <p:sldId id="266" r:id="rId6"/>
    <p:sldId id="263" r:id="rId7"/>
    <p:sldId id="258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5592192"/>
            <a:ext cx="7086600" cy="533400"/>
          </a:xfrm>
        </p:spPr>
        <p:txBody>
          <a:bodyPr>
            <a:norm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PRODUCENT - umetnik i menadžer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9719" y="76200"/>
            <a:ext cx="9392561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00201"/>
            <a:ext cx="11430000" cy="51054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Glavni producent</a:t>
            </a:r>
          </a:p>
          <a:p>
            <a:pPr marL="901700" indent="-457200" algn="just">
              <a:buFont typeface="Arial" pitchFamily="34" charset="0"/>
              <a:buChar char="•"/>
            </a:pPr>
            <a:endParaRPr lang="sr-Latn-CS" sz="14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planira, upravlja rizikom, organizuje i operativno reguliše procese  proizvodnje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koordinira rad izvršnih producenata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odgovoran je za proizvodnju programskih projekata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prati i verifikuje izradu analiza, studija i elaborata predizvodljivosti, izvodljivosti, operativnih planova i budžeta izvršne produkcije za svaki projekat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prati i reguliše planiranje dinamike angažovanja, usmeravanja i trošenja resursa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analizira izveštaje o proizvodnji i daje rešenja</a:t>
            </a:r>
          </a:p>
          <a:p>
            <a:pPr marL="444500" indent="0" algn="just">
              <a:buNone/>
            </a:pPr>
            <a:endParaRPr lang="sr-Latn-CS" sz="2900" dirty="0"/>
          </a:p>
          <a:p>
            <a:pPr marL="444500" indent="0" algn="just">
              <a:buNone/>
            </a:pPr>
            <a:endParaRPr lang="en-US" sz="26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0" y="332654"/>
            <a:ext cx="3782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Glavni producent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37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524001"/>
            <a:ext cx="11506200" cy="51816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Izvršni producent</a:t>
            </a:r>
          </a:p>
          <a:p>
            <a:pPr marL="118872" indent="0">
              <a:buClrTx/>
              <a:buNone/>
            </a:pPr>
            <a:endParaRPr lang="sr-Latn-RS" sz="1400" b="1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izrađuje/odobrava plan proizvodnje programa (projekta/projekata) uz koordinaciju sa glavnim producentom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odgovoran je za: budžet projekta, sprovođenje tehničkih standarda i rokove proizvodnje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izrađuje periodične planove proizvodnje programa na osnovu usvojenih ideja, sinopsisa, scenarija i stručnih tekstova za korpus projekata/projekat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izrađuje izveštaje o izvršenoj proizvodnji projekta</a:t>
            </a: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CS" sz="1200" dirty="0"/>
          </a:p>
          <a:p>
            <a:pPr marL="901700" indent="-457200" algn="just">
              <a:buClrTx/>
              <a:buFont typeface="Arial" pitchFamily="34" charset="0"/>
              <a:buChar char="•"/>
            </a:pPr>
            <a:r>
              <a:rPr lang="sr-Latn-CS" sz="2400" dirty="0"/>
              <a:t>po potrebi obezbeđuje eksterne prihode za projekte (donatori, sponzori... )</a:t>
            </a:r>
            <a:endParaRPr lang="en-US" sz="2400" dirty="0"/>
          </a:p>
          <a:p>
            <a:endParaRPr lang="en-US" dirty="0"/>
          </a:p>
          <a:p>
            <a:pPr marL="118872" indent="0">
              <a:buNone/>
            </a:pPr>
            <a:endParaRPr lang="sr-Latn-RS" dirty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0" y="304801"/>
            <a:ext cx="3782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Izvršni producent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60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600201"/>
            <a:ext cx="10668000" cy="5105399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Producent</a:t>
            </a:r>
          </a:p>
          <a:p>
            <a:pPr marL="730250" indent="-285750" algn="just"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rganizuje i finansijski vodi proizvodnju i finalizaciju korpusa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/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pojedinačnih emisija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/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projekata</a:t>
            </a:r>
            <a:endParaRPr lang="sr-Latn-RS" sz="24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arađuje sa autorom/urednikom emisije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a osnovu utvrđene rediteljske koncepcije vodi realizaciju projekta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tvrđuje tehnološki proces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zrađuje predkalkulaciju</a:t>
            </a:r>
            <a:endParaRPr lang="sr-Latn-RS" sz="24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18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1800" dirty="0">
              <a:latin typeface="Corbel" pitchFamily="34" charset="0"/>
            </a:endParaRPr>
          </a:p>
          <a:p>
            <a:pPr marL="730250" indent="-285750" algn="just"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730250" indent="-285750" algn="just"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3600" dirty="0">
              <a:latin typeface="Corbe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4495800"/>
            <a:ext cx="3733800" cy="213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304801"/>
            <a:ext cx="3782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Producent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8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600201"/>
            <a:ext cx="12039600" cy="5105400"/>
          </a:xfrm>
        </p:spPr>
        <p:txBody>
          <a:bodyPr>
            <a:normAutofit/>
          </a:bodyPr>
          <a:lstStyle/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dobija programske projekte od programskog sektora</a:t>
            </a: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analizira i pristupa razradi sa aspekta produkcije</a:t>
            </a: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na osnovu uredničke eksplikacije i rediteljske koncepcije usmerava realizaciju u smeru moguće izvodljivosti a u skladu sa operativno-tehničkim mogućnostima</a:t>
            </a: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koordinira rad svih sektora zaduženih za realizaciju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na osnovu utvrđenog načina realizacije pristupa planiranju i obezbeđivanju tehničkih kapaciteta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planira i obezbeđuje preko rukovodilaca ostalih sektora i planskog odel</a:t>
            </a:r>
            <a:r>
              <a:rPr lang="sr-Latn-RS" sz="2400" dirty="0">
                <a:latin typeface="Corbel" pitchFamily="34" charset="0"/>
              </a:rPr>
              <a:t>j</a:t>
            </a:r>
            <a:r>
              <a:rPr lang="vi-VN" sz="2400" dirty="0">
                <a:latin typeface="Corbel" pitchFamily="34" charset="0"/>
              </a:rPr>
              <a:t>enja ekipu realizacije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2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sprovodi utvrđenu dinamiku i termine realizacije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3600" dirty="0">
              <a:latin typeface="Corbe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304801"/>
            <a:ext cx="3858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Producent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86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00201"/>
            <a:ext cx="11506200" cy="5181599"/>
          </a:xfrm>
        </p:spPr>
        <p:txBody>
          <a:bodyPr>
            <a:normAutofit/>
          </a:bodyPr>
          <a:lstStyle/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priprema sve potrebne dopise i kontakte sa trećim licima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pristupa </a:t>
            </a:r>
            <a:r>
              <a:rPr lang="vi-VN" sz="2400" dirty="0">
                <a:latin typeface="Corbel" pitchFamily="34" charset="0"/>
              </a:rPr>
              <a:t>izrad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predkalkulacije</a:t>
            </a:r>
            <a:r>
              <a:rPr lang="sr-Latn-RS" sz="2400" dirty="0">
                <a:latin typeface="Corbel" pitchFamily="34" charset="0"/>
              </a:rPr>
              <a:t> i kalkulacije</a:t>
            </a:r>
            <a:r>
              <a:rPr lang="vi-VN" sz="2400" dirty="0">
                <a:latin typeface="Corbel" pitchFamily="34" charset="0"/>
              </a:rPr>
              <a:t> troškova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obavlja sve potrebne operativno – tehničke pripreme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određuje precizan operativni plan tehnoloških postupaka realizacije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neposredno kontroliše samu realizaciju</a:t>
            </a:r>
            <a:endParaRPr lang="sr-Latn-RS" sz="2400" dirty="0">
              <a:latin typeface="Corbel" pitchFamily="34" charset="0"/>
            </a:endParaRP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 obavljenoj realizaciji obezbeđuje i nadgleda finalizaciju</a:t>
            </a:r>
          </a:p>
          <a:p>
            <a:pPr marL="730250" indent="-285750" algn="just">
              <a:buClrTx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787400" indent="-342900" algn="just">
              <a:buClrTx/>
              <a:buFont typeface="Arial" pitchFamily="34" charset="0"/>
              <a:buChar char="•"/>
            </a:pPr>
            <a:r>
              <a:rPr lang="hr-HR" sz="2400" dirty="0"/>
              <a:t>pored dobijenih programskih projekata za koje obezbeđuje realizaciju, producent se bavi i osmišljavanjem i obezbeđivanjem programskih projekata</a:t>
            </a:r>
            <a:endParaRPr lang="sr-Latn-RS" sz="2400" dirty="0"/>
          </a:p>
          <a:p>
            <a:pPr marL="730250" indent="-285750" algn="just"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444500" indent="0" algn="just">
              <a:buNone/>
            </a:pPr>
            <a:endParaRPr lang="sr-Latn-RS" sz="3600" dirty="0">
              <a:latin typeface="Corbe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304801"/>
            <a:ext cx="3858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Producent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7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Saradnici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775192"/>
            <a:ext cx="10363200" cy="4625609"/>
          </a:xfrm>
        </p:spPr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Glavni organizator</a:t>
            </a:r>
            <a:endParaRPr lang="en-US" sz="24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Organizator</a:t>
            </a:r>
            <a:endParaRPr lang="en-US" sz="24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Sekretar produkcije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2057400"/>
            <a:ext cx="3810000" cy="237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1600200"/>
            <a:ext cx="7046516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077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483</TotalTime>
  <Words>325</Words>
  <Application>Microsoft Office PowerPoint</Application>
  <PresentationFormat>Widescreen</PresentationFormat>
  <Paragraphs>83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Saradnici</vt:lpstr>
      <vt:lpstr>PRODUCENT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118</cp:revision>
  <dcterms:created xsi:type="dcterms:W3CDTF">2006-08-16T00:00:00Z</dcterms:created>
  <dcterms:modified xsi:type="dcterms:W3CDTF">2025-08-06T17:27:44Z</dcterms:modified>
</cp:coreProperties>
</file>